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Inter"/>
      <p:regular r:id="rId25"/>
      <p:bold r:id="rId26"/>
      <p:italic r:id="rId27"/>
      <p:boldItalic r:id="rId28"/>
    </p:embeddedFont>
    <p:embeddedFont>
      <p:font typeface="Poppins"/>
      <p:regular r:id="rId29"/>
      <p:bold r:id="rId30"/>
      <p:italic r:id="rId31"/>
      <p:boldItalic r:id="rId32"/>
    </p:embeddedFont>
    <p:embeddedFont>
      <p:font typeface="Lato"/>
      <p:regular r:id="rId33"/>
      <p:bold r:id="rId34"/>
      <p:italic r:id="rId35"/>
      <p:boldItalic r:id="rId36"/>
    </p:embeddedFont>
    <p:embeddedFont>
      <p:font typeface="Rajdhani"/>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bold.fntdata"/><Relationship Id="rId25" Type="http://schemas.openxmlformats.org/officeDocument/2006/relationships/font" Target="fonts/Inter-regular.fntdata"/><Relationship Id="rId28" Type="http://schemas.openxmlformats.org/officeDocument/2006/relationships/font" Target="fonts/Inter-boldItalic.fntdata"/><Relationship Id="rId27" Type="http://schemas.openxmlformats.org/officeDocument/2006/relationships/font" Target="fonts/Inter-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Poppins-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schemas.openxmlformats.org/officeDocument/2006/relationships/font" Target="fonts/Rajdhani-regular.fnt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ajdhani-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ae858be76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ae858be7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Good morning everyone.</a:t>
            </a:r>
            <a:br>
              <a:rPr lang="en-US">
                <a:solidFill>
                  <a:schemeClr val="dk1"/>
                </a:solidFill>
              </a:rPr>
            </a:br>
            <a:r>
              <a:rPr lang="en-US">
                <a:solidFill>
                  <a:schemeClr val="dk1"/>
                </a:solidFill>
              </a:rPr>
              <a:t> My name is Parastoo Hashemi, and my teammate Yousef Fayyaz, we’re here to present the progress for our project titled </a:t>
            </a:r>
            <a:r>
              <a:rPr i="1" lang="en-US">
                <a:solidFill>
                  <a:schemeClr val="dk1"/>
                </a:solidFill>
              </a:rPr>
              <a:t>Multi-Task Learning for Fire Ignition Maps</a:t>
            </a:r>
            <a:r>
              <a:rPr lang="en-US">
                <a:solidFill>
                  <a:schemeClr val="dk1"/>
                </a:solidFill>
              </a:rPr>
              <a:t>.</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In this presentation, we focus on the technical foundation we’ve built—mainly the dataset exploration, preprocessing, and the implementation of our baseline model.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b4e826daca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b4e826dac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b4b6bf7dc5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b4b6bf7dc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b4ce51e887_8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b4ce51e887_8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b4e826daca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b4e826dac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b48065cdb8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b48065cdb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b48065cdb8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b48065cdb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b4587417a8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3b4587417a8_0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b4e826dac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b4e826daca_1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b4e826daca_1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b4e826daca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b4e826daca_7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b4e826daca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ae858be76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Our project aims to predict the </a:t>
            </a:r>
            <a:r>
              <a:rPr b="1" lang="en-US">
                <a:solidFill>
                  <a:schemeClr val="dk1"/>
                </a:solidFill>
              </a:rPr>
              <a:t>final burned-area extent</a:t>
            </a:r>
            <a:r>
              <a:rPr lang="en-US">
                <a:solidFill>
                  <a:schemeClr val="dk1"/>
                </a:solidFill>
              </a:rPr>
              <a:t> </a:t>
            </a:r>
            <a:r>
              <a:rPr i="1" lang="en-US">
                <a:solidFill>
                  <a:schemeClr val="dk1"/>
                </a:solidFill>
              </a:rPr>
              <a:t>right at the moment of ignition</a:t>
            </a:r>
            <a:r>
              <a:rPr lang="en-US">
                <a:solidFill>
                  <a:schemeClr val="dk1"/>
                </a:solidFill>
              </a:rPr>
              <a:t>, using only pre-fire environmental information.</a:t>
            </a:r>
            <a:br>
              <a:rPr lang="en-US">
                <a:solidFill>
                  <a:schemeClr val="dk1"/>
                </a:solidFill>
              </a:rPr>
            </a:br>
            <a:br>
              <a:rPr lang="en-US">
                <a:solidFill>
                  <a:schemeClr val="dk1"/>
                </a:solidFill>
              </a:rPr>
            </a:br>
            <a:r>
              <a:rPr lang="en-US">
                <a:solidFill>
                  <a:schemeClr val="dk1"/>
                </a:solidFill>
              </a:rPr>
              <a:t>Today, remote sensing is mostly </a:t>
            </a:r>
            <a:r>
              <a:rPr b="1" lang="en-US">
                <a:solidFill>
                  <a:schemeClr val="dk1"/>
                </a:solidFill>
              </a:rPr>
              <a:t>reactive</a:t>
            </a:r>
            <a:r>
              <a:rPr lang="en-US">
                <a:solidFill>
                  <a:schemeClr val="dk1"/>
                </a:solidFill>
              </a:rPr>
              <a:t>—they </a:t>
            </a:r>
            <a:r>
              <a:rPr b="1" lang="en-US">
                <a:solidFill>
                  <a:schemeClr val="dk1"/>
                </a:solidFill>
              </a:rPr>
              <a:t>map </a:t>
            </a:r>
            <a:r>
              <a:rPr lang="en-US">
                <a:solidFill>
                  <a:schemeClr val="dk1"/>
                </a:solidFill>
              </a:rPr>
              <a:t>what burned </a:t>
            </a:r>
            <a:r>
              <a:rPr b="1" lang="en-US">
                <a:solidFill>
                  <a:schemeClr val="dk1"/>
                </a:solidFill>
              </a:rPr>
              <a:t>after </a:t>
            </a:r>
            <a:r>
              <a:rPr lang="en-US">
                <a:solidFill>
                  <a:schemeClr val="dk1"/>
                </a:solidFill>
              </a:rPr>
              <a:t>the event.</a:t>
            </a:r>
            <a:br>
              <a:rPr lang="en-US">
                <a:solidFill>
                  <a:schemeClr val="dk1"/>
                </a:solidFill>
              </a:rPr>
            </a:br>
            <a:r>
              <a:rPr lang="en-US">
                <a:solidFill>
                  <a:schemeClr val="dk1"/>
                </a:solidFill>
              </a:rPr>
              <a:t> Our goal is </a:t>
            </a:r>
            <a:r>
              <a:rPr b="1" lang="en-US">
                <a:solidFill>
                  <a:schemeClr val="dk1"/>
                </a:solidFill>
              </a:rPr>
              <a:t>proactive</a:t>
            </a:r>
            <a:r>
              <a:rPr lang="en-US">
                <a:solidFill>
                  <a:schemeClr val="dk1"/>
                </a:solidFill>
              </a:rPr>
              <a:t>: to estimate the </a:t>
            </a:r>
            <a:r>
              <a:rPr b="1" lang="en-US">
                <a:solidFill>
                  <a:schemeClr val="dk1"/>
                </a:solidFill>
              </a:rPr>
              <a:t>spread of fire immediately</a:t>
            </a:r>
            <a:r>
              <a:rPr lang="en-US">
                <a:solidFill>
                  <a:schemeClr val="dk1"/>
                </a:solidFill>
              </a:rPr>
              <a:t>, during ‘Golden Hour’, when </a:t>
            </a:r>
            <a:r>
              <a:rPr b="1" lang="en-US">
                <a:solidFill>
                  <a:schemeClr val="dk1"/>
                </a:solidFill>
              </a:rPr>
              <a:t>early decisions</a:t>
            </a:r>
            <a:r>
              <a:rPr lang="en-US">
                <a:solidFill>
                  <a:schemeClr val="dk1"/>
                </a:solidFill>
              </a:rPr>
              <a:t> can drastically change the outcome.</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Our model will fuse multiple data sources to produce </a:t>
            </a:r>
            <a:r>
              <a:rPr b="1" lang="en-US">
                <a:solidFill>
                  <a:schemeClr val="dk1"/>
                </a:solidFill>
              </a:rPr>
              <a:t>a predicted burned-area mask.</a:t>
            </a:r>
            <a:endParaRPr b="1">
              <a:solidFill>
                <a:schemeClr val="dk1"/>
              </a:solidFill>
            </a:endParaRPr>
          </a:p>
        </p:txBody>
      </p:sp>
      <p:sp>
        <p:nvSpPr>
          <p:cNvPr id="86" name="Google Shape;86;g3ae858be767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aee074403a_5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work is meaningful for three main reasons.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First, </a:t>
            </a:r>
            <a:r>
              <a:rPr b="1" lang="en-US">
                <a:solidFill>
                  <a:schemeClr val="dk1"/>
                </a:solidFill>
              </a:rPr>
              <a:t>environmental impact</a:t>
            </a:r>
            <a:r>
              <a:rPr lang="en-US">
                <a:solidFill>
                  <a:schemeClr val="dk1"/>
                </a:solidFill>
              </a:rPr>
              <a:t>: early predictions can reduce the area burned, CO₂ emissions, and ecological damage.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Second, </a:t>
            </a:r>
            <a:r>
              <a:rPr b="1" lang="en-US">
                <a:solidFill>
                  <a:schemeClr val="dk1"/>
                </a:solidFill>
              </a:rPr>
              <a:t>response efficiency</a:t>
            </a:r>
            <a:r>
              <a:rPr lang="en-US">
                <a:solidFill>
                  <a:schemeClr val="dk1"/>
                </a:solidFill>
              </a:rPr>
              <a:t>: Civil Protection can position teams, helicopters, and ground units before the fire happens.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And third, </a:t>
            </a:r>
            <a:r>
              <a:rPr b="1" lang="en-US">
                <a:solidFill>
                  <a:schemeClr val="dk1"/>
                </a:solidFill>
              </a:rPr>
              <a:t>scalability</a:t>
            </a:r>
            <a:r>
              <a:rPr lang="en-US">
                <a:solidFill>
                  <a:schemeClr val="dk1"/>
                </a:solidFill>
              </a:rPr>
              <a:t>: because all our data layers are globally available, the same </a:t>
            </a:r>
            <a:r>
              <a:rPr b="1" lang="en-US">
                <a:solidFill>
                  <a:schemeClr val="dk1"/>
                </a:solidFill>
              </a:rPr>
              <a:t>methodology </a:t>
            </a:r>
            <a:r>
              <a:rPr lang="en-US">
                <a:solidFill>
                  <a:schemeClr val="dk1"/>
                </a:solidFill>
              </a:rPr>
              <a:t>could be replicated in other fire-prone areas.</a:t>
            </a:r>
            <a:endParaRPr>
              <a:solidFill>
                <a:schemeClr val="dk1"/>
              </a:solidFill>
            </a:endParaRPr>
          </a:p>
          <a:p>
            <a:pPr indent="0" lvl="0" marL="0" rtl="0" algn="l">
              <a:spcBef>
                <a:spcPts val="1200"/>
              </a:spcBef>
              <a:spcAft>
                <a:spcPts val="0"/>
              </a:spcAft>
              <a:buNone/>
            </a:pPr>
            <a:r>
              <a:t/>
            </a:r>
            <a:endParaRPr/>
          </a:p>
        </p:txBody>
      </p:sp>
      <p:sp>
        <p:nvSpPr>
          <p:cNvPr id="103" name="Google Shape;103;g3aee074403a_54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ae858be767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Our research revolves around three key questions:</a:t>
            </a:r>
            <a:endParaRPr/>
          </a:p>
          <a:p>
            <a:pPr indent="-298450" lvl="0" marL="457200" rtl="0" algn="l">
              <a:lnSpc>
                <a:spcPct val="115000"/>
              </a:lnSpc>
              <a:spcBef>
                <a:spcPts val="1200"/>
              </a:spcBef>
              <a:spcAft>
                <a:spcPts val="0"/>
              </a:spcAft>
              <a:buClr>
                <a:schemeClr val="dk1"/>
              </a:buClr>
              <a:buSzPts val="1100"/>
              <a:buAutoNum type="arabicPeriod"/>
            </a:pPr>
            <a:r>
              <a:rPr lang="en-US"/>
              <a:t>Can multimodal pre-fire data actually predict the final burned area with useful accuracy?</a:t>
            </a:r>
            <a:br>
              <a:rPr lang="en-US"/>
            </a:br>
            <a:endParaRPr/>
          </a:p>
          <a:p>
            <a:pPr indent="-298450" lvl="0" marL="457200" rtl="0" algn="l">
              <a:lnSpc>
                <a:spcPct val="115000"/>
              </a:lnSpc>
              <a:spcBef>
                <a:spcPts val="0"/>
              </a:spcBef>
              <a:spcAft>
                <a:spcPts val="0"/>
              </a:spcAft>
              <a:buClr>
                <a:schemeClr val="dk1"/>
              </a:buClr>
              <a:buSzPts val="1100"/>
              <a:buAutoNum type="arabicPeriod"/>
            </a:pPr>
            <a:r>
              <a:rPr lang="en-US"/>
              <a:t>Does adding an auxiliary task—such as land-cover segmentation—</a:t>
            </a:r>
            <a:r>
              <a:rPr b="1" lang="en-US"/>
              <a:t>improve</a:t>
            </a:r>
            <a:r>
              <a:rPr lang="en-US"/>
              <a:t> the burned-area prediction?</a:t>
            </a:r>
            <a:br>
              <a:rPr lang="en-US"/>
            </a:br>
            <a:endParaRPr/>
          </a:p>
          <a:p>
            <a:pPr indent="-298450" lvl="0" marL="457200" rtl="0" algn="l">
              <a:lnSpc>
                <a:spcPct val="115000"/>
              </a:lnSpc>
              <a:spcBef>
                <a:spcPts val="0"/>
              </a:spcBef>
              <a:spcAft>
                <a:spcPts val="0"/>
              </a:spcAft>
              <a:buClr>
                <a:schemeClr val="dk1"/>
              </a:buClr>
              <a:buSzPts val="1100"/>
              <a:buAutoNum type="arabicPeriod"/>
            </a:pPr>
            <a:r>
              <a:rPr lang="en-US"/>
              <a:t>And finally, which modalities matter most?</a:t>
            </a:r>
            <a:endParaRPr/>
          </a:p>
        </p:txBody>
      </p:sp>
      <p:sp>
        <p:nvSpPr>
          <p:cNvPr id="121" name="Google Shape;121;g3ae858be767_1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b4587417a8_0_5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b4587417a8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b4ce51e88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b4ce51e8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b4587417a8_0_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b4587417a8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“The dataset exhibits two major scientific challenges.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First is seasonal disparity: autumn fires are fewer but burn much more land,</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while winter fires are frequent but small.</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This means frequency does not predict severity.</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Second is heavy class imbalance.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Most fires are extremely small, while a few large events dominate the total burned area.</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b48065cdb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b48065cd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b4587417a8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3b4587417a8_0_4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I need you to make this slide much more catchy and beautiful and be look scientific and also consider the theme and color harmony of the whole presentation slides by your suggestion , If needed add graphics and images from yourself or the internet by your choice, but do not change or delete any words from the slide, because it is written with precision  ,  also the title must be exactly : &quot;Encoder Strategy Comparison &quot;  , Do not add &quot;RQ3&quot; I do not eat that, it is not included in the slides " id="163" name="Google Shape;163;p22"/>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I want you to analyze the slide, then make the theme completely match the style of the slide,  then make it great and Catchy for a hight level university presentation, also search deeply the internet to see if you can add images or graphs , it is by your choice and recommend to add image, graph or other shapes , it is better not to change the sentences of slide" id="168" name="Google Shape;168;p23"/>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Based on the whole them and graphics of slides, make the slide more catchy and scientific and well explained by your own recommends, add graphs and images if needed, do not modify or delete any data and word on the slide, it is scientific " id="173" name="Google Shape;173;p24"/>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I need you to make this slide much more catchy and beautiful and be look scientific and also consider the theme and color harmony of the whole presentation slides by your suggestion , If needed add graphics and images from yourself or the internet by your choice, but do not change or delete any words from the slide, because it is written with precision , also the title must be exactly : &quot;Baseline vs Multimodal: Quantitative Gain&#10;&quot; , Do not add &quot;RQ3&quot; I do not eat that, it is not included in the slides" id="178" name="Google Shape;178;p25"/>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complete re generate the slide and also make beautiful the graph in the slide  by searching deeply in the internet and your own choice and recommend, also match the them of the slide to the whole presentation," id="183" name="Google Shape;183;p26"/>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complete re generate the slide and also make beautiful the graph in the slide by searching deeply in the internet and your own choice and recommend, also match the them of the slide to the whole presentation," id="188" name="Google Shape;188;p27"/>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image.png" id="193" name="Google Shape;193;p2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94" name="Google Shape;194;p28"/>
          <p:cNvPicPr preferRelativeResize="0"/>
          <p:nvPr/>
        </p:nvPicPr>
        <p:blipFill rotWithShape="1">
          <a:blip r:embed="rId4">
            <a:alphaModFix/>
          </a:blip>
          <a:srcRect b="0" l="0" r="0" t="0"/>
          <a:stretch/>
        </p:blipFill>
        <p:spPr>
          <a:xfrm>
            <a:off x="676275" y="5172075"/>
            <a:ext cx="5229225" cy="971550"/>
          </a:xfrm>
          <a:prstGeom prst="rect">
            <a:avLst/>
          </a:prstGeom>
          <a:noFill/>
          <a:ln>
            <a:noFill/>
          </a:ln>
        </p:spPr>
      </p:pic>
      <p:pic>
        <p:nvPicPr>
          <p:cNvPr descr="image.png" id="195" name="Google Shape;195;p28"/>
          <p:cNvPicPr preferRelativeResize="0"/>
          <p:nvPr/>
        </p:nvPicPr>
        <p:blipFill rotWithShape="1">
          <a:blip r:embed="rId4">
            <a:alphaModFix/>
          </a:blip>
          <a:srcRect b="0" l="0" r="0" t="0"/>
          <a:stretch/>
        </p:blipFill>
        <p:spPr>
          <a:xfrm>
            <a:off x="6286500" y="5172075"/>
            <a:ext cx="5229225" cy="971550"/>
          </a:xfrm>
          <a:prstGeom prst="rect">
            <a:avLst/>
          </a:prstGeom>
          <a:noFill/>
          <a:ln>
            <a:noFill/>
          </a:ln>
        </p:spPr>
      </p:pic>
      <p:sp>
        <p:nvSpPr>
          <p:cNvPr id="196" name="Google Shape;196;p28"/>
          <p:cNvSpPr txBox="1"/>
          <p:nvPr/>
        </p:nvSpPr>
        <p:spPr>
          <a:xfrm>
            <a:off x="866775" y="485775"/>
            <a:ext cx="11181300" cy="4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150" u="none" cap="none" strike="noStrike">
                <a:solidFill>
                  <a:srgbClr val="38BDF8"/>
                </a:solidFill>
                <a:latin typeface="Rajdhani"/>
                <a:ea typeface="Rajdhani"/>
                <a:cs typeface="Rajdhani"/>
                <a:sym typeface="Rajdhani"/>
              </a:rPr>
              <a:t>QUALITATIVE EVALUATION</a:t>
            </a:r>
            <a:endParaRPr/>
          </a:p>
        </p:txBody>
      </p:sp>
      <p:sp>
        <p:nvSpPr>
          <p:cNvPr id="197" name="Google Shape;197;p28"/>
          <p:cNvSpPr/>
          <p:nvPr/>
        </p:nvSpPr>
        <p:spPr>
          <a:xfrm>
            <a:off x="676275" y="485775"/>
            <a:ext cx="47700" cy="400200"/>
          </a:xfrm>
          <a:prstGeom prst="rect">
            <a:avLst/>
          </a:prstGeom>
          <a:solidFill>
            <a:srgbClr val="F973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8" name="Google Shape;198;p28"/>
          <p:cNvSpPr txBox="1"/>
          <p:nvPr/>
        </p:nvSpPr>
        <p:spPr>
          <a:xfrm>
            <a:off x="734615" y="5314950"/>
            <a:ext cx="5150700" cy="25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1650" u="none" cap="none" strike="noStrike">
                <a:solidFill>
                  <a:srgbClr val="E2E8F0"/>
                </a:solidFill>
                <a:latin typeface="Rajdhani"/>
                <a:ea typeface="Rajdhani"/>
                <a:cs typeface="Rajdhani"/>
                <a:sym typeface="Rajdhani"/>
              </a:rPr>
              <a:t>SMALL / DIFFICULT FIRE</a:t>
            </a:r>
            <a:endParaRPr/>
          </a:p>
        </p:txBody>
      </p:sp>
      <p:sp>
        <p:nvSpPr>
          <p:cNvPr id="199" name="Google Shape;199;p28"/>
          <p:cNvSpPr txBox="1"/>
          <p:nvPr/>
        </p:nvSpPr>
        <p:spPr>
          <a:xfrm>
            <a:off x="857250" y="5629275"/>
            <a:ext cx="4905300" cy="207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350" u="none" cap="none" strike="noStrike">
                <a:solidFill>
                  <a:srgbClr val="94A3B8"/>
                </a:solidFill>
                <a:latin typeface="Inter"/>
                <a:ea typeface="Inter"/>
                <a:cs typeface="Inter"/>
                <a:sym typeface="Inter"/>
              </a:rPr>
              <a:t>Model shows conservative behavior, avoiding noise.</a:t>
            </a:r>
            <a:endParaRPr/>
          </a:p>
        </p:txBody>
      </p:sp>
      <p:sp>
        <p:nvSpPr>
          <p:cNvPr id="200" name="Google Shape;200;p28"/>
          <p:cNvSpPr txBox="1"/>
          <p:nvPr/>
        </p:nvSpPr>
        <p:spPr>
          <a:xfrm>
            <a:off x="6344840" y="5314950"/>
            <a:ext cx="5150700" cy="25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1650" u="none" cap="none" strike="noStrike">
                <a:solidFill>
                  <a:srgbClr val="E2E8F0"/>
                </a:solidFill>
                <a:latin typeface="Rajdhani"/>
                <a:ea typeface="Rajdhani"/>
                <a:cs typeface="Rajdhani"/>
                <a:sym typeface="Rajdhani"/>
              </a:rPr>
              <a:t>LARGE / WELL-DETECTED FIRE</a:t>
            </a:r>
            <a:endParaRPr/>
          </a:p>
        </p:txBody>
      </p:sp>
      <p:sp>
        <p:nvSpPr>
          <p:cNvPr id="201" name="Google Shape;201;p28"/>
          <p:cNvSpPr txBox="1"/>
          <p:nvPr/>
        </p:nvSpPr>
        <p:spPr>
          <a:xfrm>
            <a:off x="6467475" y="5629275"/>
            <a:ext cx="4905300" cy="207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350" u="none" cap="none" strike="noStrike">
                <a:solidFill>
                  <a:srgbClr val="94A3B8"/>
                </a:solidFill>
                <a:latin typeface="Inter"/>
                <a:ea typeface="Inter"/>
                <a:cs typeface="Inter"/>
                <a:sym typeface="Inter"/>
              </a:rPr>
              <a:t>Large fires are detected with high spatial coherence.</a:t>
            </a:r>
            <a:endParaRPr/>
          </a:p>
        </p:txBody>
      </p:sp>
      <p:pic>
        <p:nvPicPr>
          <p:cNvPr id="202" name="Google Shape;202;p28"/>
          <p:cNvPicPr preferRelativeResize="0"/>
          <p:nvPr/>
        </p:nvPicPr>
        <p:blipFill>
          <a:blip r:embed="rId5">
            <a:alphaModFix/>
          </a:blip>
          <a:stretch>
            <a:fillRect/>
          </a:stretch>
        </p:blipFill>
        <p:spPr>
          <a:xfrm>
            <a:off x="6210905" y="1218275"/>
            <a:ext cx="5716224" cy="3809875"/>
          </a:xfrm>
          <a:prstGeom prst="rect">
            <a:avLst/>
          </a:prstGeom>
          <a:noFill/>
          <a:ln>
            <a:noFill/>
          </a:ln>
        </p:spPr>
      </p:pic>
      <p:pic>
        <p:nvPicPr>
          <p:cNvPr id="203" name="Google Shape;203;p28" title="panel_0.png"/>
          <p:cNvPicPr preferRelativeResize="0"/>
          <p:nvPr/>
        </p:nvPicPr>
        <p:blipFill>
          <a:blip r:embed="rId6">
            <a:alphaModFix/>
          </a:blip>
          <a:stretch>
            <a:fillRect/>
          </a:stretch>
        </p:blipFill>
        <p:spPr>
          <a:xfrm>
            <a:off x="313142" y="1271150"/>
            <a:ext cx="5583299" cy="3721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image.png" id="208" name="Google Shape;208;p2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09" name="Google Shape;209;p29"/>
          <p:cNvPicPr preferRelativeResize="0"/>
          <p:nvPr/>
        </p:nvPicPr>
        <p:blipFill rotWithShape="1">
          <a:blip r:embed="rId4">
            <a:alphaModFix/>
          </a:blip>
          <a:srcRect b="0" l="0" r="0" t="0"/>
          <a:stretch/>
        </p:blipFill>
        <p:spPr>
          <a:xfrm>
            <a:off x="676275" y="5172075"/>
            <a:ext cx="5229225" cy="971550"/>
          </a:xfrm>
          <a:prstGeom prst="rect">
            <a:avLst/>
          </a:prstGeom>
          <a:noFill/>
          <a:ln>
            <a:noFill/>
          </a:ln>
        </p:spPr>
      </p:pic>
      <p:pic>
        <p:nvPicPr>
          <p:cNvPr descr="image.png" id="210" name="Google Shape;210;p29"/>
          <p:cNvPicPr preferRelativeResize="0"/>
          <p:nvPr/>
        </p:nvPicPr>
        <p:blipFill rotWithShape="1">
          <a:blip r:embed="rId4">
            <a:alphaModFix/>
          </a:blip>
          <a:srcRect b="0" l="0" r="0" t="0"/>
          <a:stretch/>
        </p:blipFill>
        <p:spPr>
          <a:xfrm>
            <a:off x="6286500" y="5172075"/>
            <a:ext cx="5229225" cy="971550"/>
          </a:xfrm>
          <a:prstGeom prst="rect">
            <a:avLst/>
          </a:prstGeom>
          <a:noFill/>
          <a:ln>
            <a:noFill/>
          </a:ln>
        </p:spPr>
      </p:pic>
      <p:sp>
        <p:nvSpPr>
          <p:cNvPr id="211" name="Google Shape;211;p29"/>
          <p:cNvSpPr txBox="1"/>
          <p:nvPr/>
        </p:nvSpPr>
        <p:spPr>
          <a:xfrm>
            <a:off x="866775" y="485775"/>
            <a:ext cx="11181300" cy="4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150" u="none" cap="none" strike="noStrike">
                <a:solidFill>
                  <a:srgbClr val="38BDF8"/>
                </a:solidFill>
                <a:latin typeface="Rajdhani"/>
                <a:ea typeface="Rajdhani"/>
                <a:cs typeface="Rajdhani"/>
                <a:sym typeface="Rajdhani"/>
              </a:rPr>
              <a:t>QUALITATIVE EVALUATION</a:t>
            </a:r>
            <a:endParaRPr/>
          </a:p>
        </p:txBody>
      </p:sp>
      <p:sp>
        <p:nvSpPr>
          <p:cNvPr id="212" name="Google Shape;212;p29"/>
          <p:cNvSpPr/>
          <p:nvPr/>
        </p:nvSpPr>
        <p:spPr>
          <a:xfrm>
            <a:off x="676275" y="485775"/>
            <a:ext cx="47700" cy="400200"/>
          </a:xfrm>
          <a:prstGeom prst="rect">
            <a:avLst/>
          </a:prstGeom>
          <a:solidFill>
            <a:srgbClr val="F973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13" name="Google Shape;213;p29"/>
          <p:cNvSpPr txBox="1"/>
          <p:nvPr/>
        </p:nvSpPr>
        <p:spPr>
          <a:xfrm>
            <a:off x="734615" y="5314950"/>
            <a:ext cx="5150700" cy="25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1650" u="none" cap="none" strike="noStrike">
                <a:solidFill>
                  <a:srgbClr val="E2E8F0"/>
                </a:solidFill>
                <a:latin typeface="Rajdhani"/>
                <a:ea typeface="Rajdhani"/>
                <a:cs typeface="Rajdhani"/>
                <a:sym typeface="Rajdhani"/>
              </a:rPr>
              <a:t>SMALL / DIFFICULT FIRE</a:t>
            </a:r>
            <a:endParaRPr/>
          </a:p>
        </p:txBody>
      </p:sp>
      <p:sp>
        <p:nvSpPr>
          <p:cNvPr id="214" name="Google Shape;214;p29"/>
          <p:cNvSpPr txBox="1"/>
          <p:nvPr/>
        </p:nvSpPr>
        <p:spPr>
          <a:xfrm>
            <a:off x="857250" y="5629275"/>
            <a:ext cx="4905300" cy="207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350" u="none" cap="none" strike="noStrike">
                <a:solidFill>
                  <a:srgbClr val="94A3B8"/>
                </a:solidFill>
                <a:latin typeface="Inter"/>
                <a:ea typeface="Inter"/>
                <a:cs typeface="Inter"/>
                <a:sym typeface="Inter"/>
              </a:rPr>
              <a:t>Model shows conservative behavior, avoiding noise.</a:t>
            </a:r>
            <a:endParaRPr/>
          </a:p>
        </p:txBody>
      </p:sp>
      <p:sp>
        <p:nvSpPr>
          <p:cNvPr id="215" name="Google Shape;215;p29"/>
          <p:cNvSpPr txBox="1"/>
          <p:nvPr/>
        </p:nvSpPr>
        <p:spPr>
          <a:xfrm>
            <a:off x="6344840" y="5314950"/>
            <a:ext cx="5150700" cy="507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b="1" lang="en-US" sz="1650">
                <a:solidFill>
                  <a:srgbClr val="E2E8F0"/>
                </a:solidFill>
                <a:latin typeface="Rajdhani"/>
                <a:ea typeface="Rajdhani"/>
                <a:cs typeface="Rajdhani"/>
                <a:sym typeface="Rajdhani"/>
              </a:rPr>
              <a:t>SMALL / DIFFICULT FIRE</a:t>
            </a:r>
            <a:endParaRPr>
              <a:solidFill>
                <a:schemeClr val="dk1"/>
              </a:solidFill>
            </a:endParaRPr>
          </a:p>
          <a:p>
            <a:pPr indent="0" lvl="0" marL="0" marR="0" rtl="0" algn="ctr">
              <a:spcBef>
                <a:spcPts val="0"/>
              </a:spcBef>
              <a:spcAft>
                <a:spcPts val="0"/>
              </a:spcAft>
              <a:buNone/>
            </a:pPr>
            <a:r>
              <a:t/>
            </a:r>
            <a:endParaRPr b="1" sz="1650">
              <a:solidFill>
                <a:srgbClr val="E2E8F0"/>
              </a:solidFill>
              <a:latin typeface="Rajdhani"/>
              <a:ea typeface="Rajdhani"/>
              <a:cs typeface="Rajdhani"/>
              <a:sym typeface="Rajdhani"/>
            </a:endParaRPr>
          </a:p>
        </p:txBody>
      </p:sp>
      <p:sp>
        <p:nvSpPr>
          <p:cNvPr id="216" name="Google Shape;216;p29"/>
          <p:cNvSpPr txBox="1"/>
          <p:nvPr/>
        </p:nvSpPr>
        <p:spPr>
          <a:xfrm>
            <a:off x="6467475" y="5629275"/>
            <a:ext cx="4905300" cy="207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50">
                <a:solidFill>
                  <a:srgbClr val="94A3B8"/>
                </a:solidFill>
                <a:latin typeface="Inter"/>
                <a:ea typeface="Inter"/>
                <a:cs typeface="Inter"/>
                <a:sym typeface="Inter"/>
              </a:rPr>
              <a:t>small</a:t>
            </a:r>
            <a:r>
              <a:rPr b="0" i="0" lang="en-US" sz="1350" u="none" cap="none" strike="noStrike">
                <a:solidFill>
                  <a:srgbClr val="94A3B8"/>
                </a:solidFill>
                <a:latin typeface="Inter"/>
                <a:ea typeface="Inter"/>
                <a:cs typeface="Inter"/>
                <a:sym typeface="Inter"/>
              </a:rPr>
              <a:t> fires are detected with </a:t>
            </a:r>
            <a:r>
              <a:rPr lang="en-US" sz="1350">
                <a:solidFill>
                  <a:srgbClr val="94A3B8"/>
                </a:solidFill>
                <a:latin typeface="Inter"/>
                <a:ea typeface="Inter"/>
                <a:cs typeface="Inter"/>
                <a:sym typeface="Inter"/>
              </a:rPr>
              <a:t>normal</a:t>
            </a:r>
            <a:r>
              <a:rPr b="0" i="0" lang="en-US" sz="1350" u="none" cap="none" strike="noStrike">
                <a:solidFill>
                  <a:srgbClr val="94A3B8"/>
                </a:solidFill>
                <a:latin typeface="Inter"/>
                <a:ea typeface="Inter"/>
                <a:cs typeface="Inter"/>
                <a:sym typeface="Inter"/>
              </a:rPr>
              <a:t> spatial coherence.</a:t>
            </a:r>
            <a:endParaRPr/>
          </a:p>
        </p:txBody>
      </p:sp>
      <p:pic>
        <p:nvPicPr>
          <p:cNvPr id="217" name="Google Shape;217;p29" title="panel_3.png"/>
          <p:cNvPicPr preferRelativeResize="0"/>
          <p:nvPr/>
        </p:nvPicPr>
        <p:blipFill>
          <a:blip r:embed="rId5">
            <a:alphaModFix/>
          </a:blip>
          <a:stretch>
            <a:fillRect/>
          </a:stretch>
        </p:blipFill>
        <p:spPr>
          <a:xfrm>
            <a:off x="511925" y="1193311"/>
            <a:ext cx="5511675" cy="3673549"/>
          </a:xfrm>
          <a:prstGeom prst="rect">
            <a:avLst/>
          </a:prstGeom>
          <a:noFill/>
          <a:ln>
            <a:noFill/>
          </a:ln>
        </p:spPr>
      </p:pic>
      <p:pic>
        <p:nvPicPr>
          <p:cNvPr id="218" name="Google Shape;218;p29" title="panel_1.png"/>
          <p:cNvPicPr preferRelativeResize="0"/>
          <p:nvPr/>
        </p:nvPicPr>
        <p:blipFill>
          <a:blip r:embed="rId6">
            <a:alphaModFix/>
          </a:blip>
          <a:stretch>
            <a:fillRect/>
          </a:stretch>
        </p:blipFill>
        <p:spPr>
          <a:xfrm>
            <a:off x="6255077" y="1189193"/>
            <a:ext cx="5511675" cy="36735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I need you to make this slide much more catchy and beautiful and be look scientific and also consider the theme and color harmony of the whole presentation slides by your suggestion , If needed add graphics and images from yourself or the internet by your choice, but do not change or delete any words from the slide, because it is written with precision , but if you think it is possible to add other sentences , do that but your recommendation" id="223" name="Google Shape;223;p30"/>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that sounds a bit good, do it again the last task" id="228" name="Google Shape;228;p31"/>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87" name="Shape 87"/>
        <p:cNvGrpSpPr/>
        <p:nvPr/>
      </p:nvGrpSpPr>
      <p:grpSpPr>
        <a:xfrm>
          <a:off x="0" y="0"/>
          <a:ext cx="0" cy="0"/>
          <a:chOff x="0" y="0"/>
          <a:chExt cx="0" cy="0"/>
        </a:xfrm>
      </p:grpSpPr>
      <p:sp>
        <p:nvSpPr>
          <p:cNvPr id="88" name="Google Shape;88;p14"/>
          <p:cNvSpPr/>
          <p:nvPr/>
        </p:nvSpPr>
        <p:spPr>
          <a:xfrm>
            <a:off x="581025" y="4048125"/>
            <a:ext cx="11080500" cy="2662800"/>
          </a:xfrm>
          <a:prstGeom prst="roundRect">
            <a:avLst>
              <a:gd fmla="val 16667" name="adj"/>
            </a:avLst>
          </a:prstGeom>
          <a:solidFill>
            <a:srgbClr val="1B1F31"/>
          </a:solidFill>
          <a:ln cap="flat" cmpd="sng" w="9525">
            <a:solidFill>
              <a:srgbClr val="212C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9" name="Google Shape;89;p14"/>
          <p:cNvSpPr/>
          <p:nvPr/>
        </p:nvSpPr>
        <p:spPr>
          <a:xfrm>
            <a:off x="581025" y="981375"/>
            <a:ext cx="11080500" cy="2992800"/>
          </a:xfrm>
          <a:prstGeom prst="roundRect">
            <a:avLst>
              <a:gd fmla="val 16667" name="adj"/>
            </a:avLst>
          </a:prstGeom>
          <a:solidFill>
            <a:srgbClr val="14192D"/>
          </a:solidFill>
          <a:ln cap="flat" cmpd="sng" w="9525">
            <a:solidFill>
              <a:srgbClr val="212C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0" name="Google Shape;90;p14"/>
          <p:cNvSpPr txBox="1"/>
          <p:nvPr/>
        </p:nvSpPr>
        <p:spPr>
          <a:xfrm>
            <a:off x="810600" y="276300"/>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50" u="none" cap="none" strike="noStrike">
                <a:solidFill>
                  <a:srgbClr val="F8FAFC"/>
                </a:solidFill>
                <a:latin typeface="Inter"/>
                <a:ea typeface="Inter"/>
                <a:cs typeface="Inter"/>
                <a:sym typeface="Inter"/>
              </a:rPr>
              <a:t>Project Objective</a:t>
            </a:r>
            <a:endParaRPr/>
          </a:p>
        </p:txBody>
      </p:sp>
      <p:sp>
        <p:nvSpPr>
          <p:cNvPr id="91" name="Google Shape;91;p14"/>
          <p:cNvSpPr/>
          <p:nvPr/>
        </p:nvSpPr>
        <p:spPr>
          <a:xfrm>
            <a:off x="581025" y="290262"/>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2" name="Google Shape;92;p14"/>
          <p:cNvSpPr txBox="1"/>
          <p:nvPr/>
        </p:nvSpPr>
        <p:spPr>
          <a:xfrm>
            <a:off x="842099" y="1248819"/>
            <a:ext cx="9260100" cy="277200"/>
          </a:xfrm>
          <a:prstGeom prst="rect">
            <a:avLst/>
          </a:prstGeom>
          <a:noFill/>
          <a:ln>
            <a:noFill/>
          </a:ln>
        </p:spPr>
        <p:txBody>
          <a:bodyPr anchorCtr="0" anchor="t" bIns="0" lIns="222925" spcFirstLastPara="1" rIns="0" wrap="square" tIns="0">
            <a:spAutoFit/>
          </a:bodyPr>
          <a:lstStyle/>
          <a:p>
            <a:pPr indent="0" lvl="0" marL="0" marR="0" rtl="0" algn="l">
              <a:spcBef>
                <a:spcPts val="0"/>
              </a:spcBef>
              <a:spcAft>
                <a:spcPts val="0"/>
              </a:spcAft>
              <a:buNone/>
            </a:pPr>
            <a:r>
              <a:rPr b="1" i="0" lang="en-US" sz="1800" u="none" cap="none" strike="noStrike">
                <a:solidFill>
                  <a:srgbClr val="F97316"/>
                </a:solidFill>
                <a:latin typeface="Inter"/>
                <a:ea typeface="Inter"/>
                <a:cs typeface="Inter"/>
                <a:sym typeface="Inter"/>
              </a:rPr>
              <a:t>Core Objective</a:t>
            </a:r>
            <a:endParaRPr>
              <a:solidFill>
                <a:srgbClr val="F97316"/>
              </a:solidFill>
            </a:endParaRPr>
          </a:p>
        </p:txBody>
      </p:sp>
      <p:sp>
        <p:nvSpPr>
          <p:cNvPr id="93" name="Google Shape;93;p14"/>
          <p:cNvSpPr txBox="1"/>
          <p:nvPr/>
        </p:nvSpPr>
        <p:spPr>
          <a:xfrm>
            <a:off x="947425" y="1600374"/>
            <a:ext cx="5028000" cy="12051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Inter"/>
                <a:ea typeface="Inter"/>
                <a:cs typeface="Inter"/>
                <a:sym typeface="Inter"/>
              </a:rPr>
              <a:t>To develop a multimodal deep learning model capable of </a:t>
            </a:r>
            <a:r>
              <a:rPr b="1" i="0" lang="en-US" sz="1350" u="none" cap="none" strike="noStrike">
                <a:solidFill>
                  <a:srgbClr val="F97316"/>
                </a:solidFill>
                <a:latin typeface="Inter"/>
                <a:ea typeface="Inter"/>
                <a:cs typeface="Inter"/>
                <a:sym typeface="Inter"/>
              </a:rPr>
              <a:t>Predicting the final burned area</a:t>
            </a:r>
            <a:r>
              <a:rPr b="1" i="0" lang="en-US" sz="1350" u="none" cap="none" strike="noStrike">
                <a:solidFill>
                  <a:srgbClr val="D35400"/>
                </a:solidFill>
                <a:latin typeface="Inter"/>
                <a:ea typeface="Inter"/>
                <a:cs typeface="Inter"/>
                <a:sym typeface="Inter"/>
              </a:rPr>
              <a:t> </a:t>
            </a:r>
            <a:r>
              <a:rPr b="1" i="0" lang="en-US" sz="1350" u="none" cap="none" strike="noStrike">
                <a:solidFill>
                  <a:srgbClr val="F97316"/>
                </a:solidFill>
                <a:latin typeface="Inter"/>
                <a:ea typeface="Inter"/>
                <a:cs typeface="Inter"/>
                <a:sym typeface="Inter"/>
              </a:rPr>
              <a:t>extent</a:t>
            </a:r>
            <a:r>
              <a:rPr b="1" i="0" lang="en-US" sz="1350" u="none" cap="none" strike="noStrike">
                <a:solidFill>
                  <a:srgbClr val="CBD5E1"/>
                </a:solidFill>
                <a:latin typeface="Inter"/>
                <a:ea typeface="Inter"/>
                <a:cs typeface="Inter"/>
                <a:sym typeface="Inter"/>
              </a:rPr>
              <a:t>  right at the moment of ignition, </a:t>
            </a:r>
            <a:r>
              <a:rPr b="0" i="0" lang="en-US" sz="1350" u="none" cap="none" strike="noStrike">
                <a:solidFill>
                  <a:srgbClr val="CBD5E1"/>
                </a:solidFill>
                <a:latin typeface="Inter"/>
                <a:ea typeface="Inter"/>
                <a:cs typeface="Inter"/>
                <a:sym typeface="Inter"/>
              </a:rPr>
              <a:t>using only </a:t>
            </a:r>
            <a:r>
              <a:rPr lang="en-US" sz="1350">
                <a:solidFill>
                  <a:srgbClr val="F8FAFC"/>
                </a:solidFill>
                <a:latin typeface="Inter"/>
                <a:ea typeface="Inter"/>
                <a:cs typeface="Inter"/>
                <a:sym typeface="Inter"/>
              </a:rPr>
              <a:t>pre-fire multimodal data that </a:t>
            </a:r>
            <a:r>
              <a:rPr b="0" i="0" lang="en-US" sz="1350" u="none" cap="none" strike="noStrike">
                <a:solidFill>
                  <a:srgbClr val="CBD5E1"/>
                </a:solidFill>
                <a:latin typeface="Inter"/>
                <a:ea typeface="Inter"/>
                <a:cs typeface="Inter"/>
                <a:sym typeface="Inter"/>
              </a:rPr>
              <a:t> fused into a multimodal model</a:t>
            </a:r>
            <a:endParaRPr sz="1350"/>
          </a:p>
        </p:txBody>
      </p:sp>
      <p:sp>
        <p:nvSpPr>
          <p:cNvPr id="94" name="Google Shape;94;p14"/>
          <p:cNvSpPr txBox="1"/>
          <p:nvPr/>
        </p:nvSpPr>
        <p:spPr>
          <a:xfrm>
            <a:off x="881549" y="2883446"/>
            <a:ext cx="48288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Input:</a:t>
            </a:r>
            <a:r>
              <a:rPr b="0" i="0" lang="en-US" sz="1350" u="none" cap="none" strike="noStrike">
                <a:solidFill>
                  <a:srgbClr val="CBD5E1"/>
                </a:solidFill>
                <a:latin typeface="Inter"/>
                <a:ea typeface="Inter"/>
                <a:cs typeface="Inter"/>
                <a:sym typeface="Inter"/>
              </a:rPr>
              <a:t> Pre-fire environmental data (Satellite, Topography, Weather) + Ignition Point.</a:t>
            </a:r>
            <a:endParaRPr/>
          </a:p>
        </p:txBody>
      </p:sp>
      <p:sp>
        <p:nvSpPr>
          <p:cNvPr id="95" name="Google Shape;95;p14"/>
          <p:cNvSpPr txBox="1"/>
          <p:nvPr/>
        </p:nvSpPr>
        <p:spPr>
          <a:xfrm>
            <a:off x="936099" y="3516046"/>
            <a:ext cx="8819100" cy="207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Output:</a:t>
            </a:r>
            <a:r>
              <a:rPr b="0" i="0" lang="en-US" sz="1350" u="none" cap="none" strike="noStrike">
                <a:solidFill>
                  <a:srgbClr val="F97316"/>
                </a:solidFill>
                <a:latin typeface="Inter"/>
                <a:ea typeface="Inter"/>
                <a:cs typeface="Inter"/>
                <a:sym typeface="Inter"/>
              </a:rPr>
              <a:t> </a:t>
            </a:r>
            <a:r>
              <a:rPr b="0" i="0" lang="en-US" sz="1350" u="none" cap="none" strike="noStrike">
                <a:solidFill>
                  <a:srgbClr val="CBD5E1"/>
                </a:solidFill>
                <a:latin typeface="Inter"/>
                <a:ea typeface="Inter"/>
                <a:cs typeface="Inter"/>
                <a:sym typeface="Inter"/>
              </a:rPr>
              <a:t>Predicted binary mask of the final burned area.</a:t>
            </a:r>
            <a:endParaRPr/>
          </a:p>
        </p:txBody>
      </p:sp>
      <p:sp>
        <p:nvSpPr>
          <p:cNvPr id="96" name="Google Shape;96;p14"/>
          <p:cNvSpPr txBox="1"/>
          <p:nvPr/>
        </p:nvSpPr>
        <p:spPr>
          <a:xfrm>
            <a:off x="936100" y="4456537"/>
            <a:ext cx="4920600" cy="277200"/>
          </a:xfrm>
          <a:prstGeom prst="rect">
            <a:avLst/>
          </a:prstGeom>
          <a:noFill/>
          <a:ln>
            <a:noFill/>
          </a:ln>
        </p:spPr>
        <p:txBody>
          <a:bodyPr anchorCtr="0" anchor="t" bIns="0" lIns="251500" spcFirstLastPara="1" rIns="0" wrap="square" tIns="0">
            <a:spAutoFit/>
          </a:bodyPr>
          <a:lstStyle/>
          <a:p>
            <a:pPr indent="0" lvl="0" marL="0" marR="0" rtl="0" algn="l">
              <a:spcBef>
                <a:spcPts val="0"/>
              </a:spcBef>
              <a:spcAft>
                <a:spcPts val="0"/>
              </a:spcAft>
              <a:buNone/>
            </a:pPr>
            <a:r>
              <a:rPr b="1" i="0" lang="en-US" sz="1800" u="none" cap="none" strike="noStrike">
                <a:solidFill>
                  <a:srgbClr val="F97316"/>
                </a:solidFill>
                <a:latin typeface="Inter"/>
                <a:ea typeface="Inter"/>
                <a:cs typeface="Inter"/>
                <a:sym typeface="Inter"/>
              </a:rPr>
              <a:t>The Paradigm Shift</a:t>
            </a:r>
            <a:endParaRPr>
              <a:solidFill>
                <a:srgbClr val="F97316"/>
              </a:solidFill>
            </a:endParaRPr>
          </a:p>
        </p:txBody>
      </p:sp>
      <p:sp>
        <p:nvSpPr>
          <p:cNvPr id="97" name="Google Shape;97;p14"/>
          <p:cNvSpPr txBox="1"/>
          <p:nvPr/>
        </p:nvSpPr>
        <p:spPr>
          <a:xfrm>
            <a:off x="941475" y="4993616"/>
            <a:ext cx="52587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Current State (Reactive):</a:t>
            </a:r>
            <a:r>
              <a:rPr b="0" i="0" lang="en-US" sz="1350" u="none" cap="none" strike="noStrike">
                <a:solidFill>
                  <a:srgbClr val="F97316"/>
                </a:solidFill>
                <a:latin typeface="Inter"/>
                <a:ea typeface="Inter"/>
                <a:cs typeface="Inter"/>
                <a:sym typeface="Inter"/>
              </a:rPr>
              <a:t> </a:t>
            </a:r>
            <a:r>
              <a:rPr b="0" i="0" lang="en-US" sz="1350" u="none" cap="none" strike="noStrike">
                <a:solidFill>
                  <a:srgbClr val="CBD5E1"/>
                </a:solidFill>
                <a:latin typeface="Inter"/>
                <a:ea typeface="Inter"/>
                <a:cs typeface="Inter"/>
                <a:sym typeface="Inter"/>
              </a:rPr>
              <a:t>Remote sensing is primarily used for post-event damage assessment.</a:t>
            </a:r>
            <a:endParaRPr/>
          </a:p>
        </p:txBody>
      </p:sp>
      <p:sp>
        <p:nvSpPr>
          <p:cNvPr id="98" name="Google Shape;98;p14"/>
          <p:cNvSpPr txBox="1"/>
          <p:nvPr/>
        </p:nvSpPr>
        <p:spPr>
          <a:xfrm>
            <a:off x="936100" y="5793825"/>
            <a:ext cx="59052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F97316"/>
                </a:solidFill>
                <a:latin typeface="Inter"/>
                <a:ea typeface="Inter"/>
                <a:cs typeface="Inter"/>
                <a:sym typeface="Inter"/>
              </a:rPr>
              <a:t>Target State (Proactive):</a:t>
            </a:r>
            <a:r>
              <a:rPr b="0" i="0" lang="en-US" sz="1350" u="none" cap="none" strike="noStrike">
                <a:solidFill>
                  <a:srgbClr val="F97316"/>
                </a:solidFill>
                <a:latin typeface="Inter"/>
                <a:ea typeface="Inter"/>
                <a:cs typeface="Inter"/>
                <a:sym typeface="Inter"/>
              </a:rPr>
              <a:t> </a:t>
            </a:r>
            <a:r>
              <a:rPr lang="en-US" sz="1350">
                <a:solidFill>
                  <a:srgbClr val="CBD5E1"/>
                </a:solidFill>
                <a:latin typeface="Inter"/>
                <a:ea typeface="Inter"/>
                <a:cs typeface="Inter"/>
                <a:sym typeface="Inter"/>
              </a:rPr>
              <a:t>To e</a:t>
            </a:r>
            <a:r>
              <a:rPr lang="en-US" sz="1350">
                <a:solidFill>
                  <a:srgbClr val="CBD5E1"/>
                </a:solidFill>
                <a:latin typeface="Inter"/>
                <a:ea typeface="Inter"/>
                <a:cs typeface="Inter"/>
                <a:sym typeface="Inter"/>
              </a:rPr>
              <a:t>stimate</a:t>
            </a:r>
            <a:r>
              <a:rPr b="0" i="0" lang="en-US" sz="1350" u="none" cap="none" strike="noStrike">
                <a:solidFill>
                  <a:srgbClr val="CBD5E1"/>
                </a:solidFill>
                <a:latin typeface="Inter"/>
                <a:ea typeface="Inter"/>
                <a:cs typeface="Inter"/>
                <a:sym typeface="Inter"/>
              </a:rPr>
              <a:t> the spread of fire imm</a:t>
            </a:r>
            <a:r>
              <a:rPr lang="en-US" sz="1350">
                <a:solidFill>
                  <a:srgbClr val="CBD5E1"/>
                </a:solidFill>
                <a:latin typeface="Inter"/>
                <a:ea typeface="Inter"/>
                <a:cs typeface="Inter"/>
                <a:sym typeface="Inter"/>
              </a:rPr>
              <a:t>ediately </a:t>
            </a:r>
            <a:r>
              <a:rPr b="0" i="0" lang="en-US" sz="1350" u="none" cap="none" strike="noStrike">
                <a:solidFill>
                  <a:srgbClr val="CBD5E1"/>
                </a:solidFill>
                <a:latin typeface="Inter"/>
                <a:ea typeface="Inter"/>
                <a:cs typeface="Inter"/>
                <a:sym typeface="Inter"/>
              </a:rPr>
              <a:t>to </a:t>
            </a:r>
            <a:r>
              <a:rPr lang="en-US" sz="1350">
                <a:solidFill>
                  <a:srgbClr val="CBD5E1"/>
                </a:solidFill>
                <a:latin typeface="Inter"/>
                <a:ea typeface="Inter"/>
                <a:cs typeface="Inter"/>
                <a:sym typeface="Inter"/>
              </a:rPr>
              <a:t>allocate </a:t>
            </a:r>
            <a:r>
              <a:rPr b="0" i="0" lang="en-US" sz="1350" u="none" cap="none" strike="noStrike">
                <a:solidFill>
                  <a:srgbClr val="CBD5E1"/>
                </a:solidFill>
                <a:latin typeface="Inter"/>
                <a:ea typeface="Inter"/>
                <a:cs typeface="Inter"/>
                <a:sym typeface="Inter"/>
              </a:rPr>
              <a:t>resources </a:t>
            </a:r>
            <a:r>
              <a:rPr lang="en-US" sz="1350">
                <a:solidFill>
                  <a:srgbClr val="CBD5E1"/>
                </a:solidFill>
                <a:latin typeface="Inter"/>
                <a:ea typeface="Inter"/>
                <a:cs typeface="Inter"/>
                <a:sym typeface="Inter"/>
              </a:rPr>
              <a:t>immediately</a:t>
            </a:r>
            <a:r>
              <a:rPr lang="en-US" sz="1350">
                <a:solidFill>
                  <a:srgbClr val="CBD5E1"/>
                </a:solidFill>
                <a:latin typeface="Inter"/>
                <a:ea typeface="Inter"/>
                <a:cs typeface="Inter"/>
                <a:sym typeface="Inter"/>
              </a:rPr>
              <a:t> </a:t>
            </a:r>
            <a:r>
              <a:rPr b="0" i="0" lang="en-US" sz="1350" u="none" cap="none" strike="noStrike">
                <a:solidFill>
                  <a:srgbClr val="CBD5E1"/>
                </a:solidFill>
                <a:latin typeface="Inter"/>
                <a:ea typeface="Inter"/>
                <a:cs typeface="Inter"/>
                <a:sym typeface="Inter"/>
              </a:rPr>
              <a:t>during the "Golden Hour".</a:t>
            </a:r>
            <a:endParaRPr/>
          </a:p>
        </p:txBody>
      </p:sp>
      <p:pic>
        <p:nvPicPr>
          <p:cNvPr id="99" name="Google Shape;99;p14"/>
          <p:cNvPicPr preferRelativeResize="0"/>
          <p:nvPr/>
        </p:nvPicPr>
        <p:blipFill rotWithShape="1">
          <a:blip r:embed="rId3">
            <a:alphaModFix/>
          </a:blip>
          <a:srcRect b="0" l="0" r="0" t="1215"/>
          <a:stretch/>
        </p:blipFill>
        <p:spPr>
          <a:xfrm>
            <a:off x="6822975" y="1276800"/>
            <a:ext cx="4591050" cy="2277700"/>
          </a:xfrm>
          <a:prstGeom prst="rect">
            <a:avLst/>
          </a:prstGeom>
          <a:noFill/>
          <a:ln>
            <a:noFill/>
          </a:ln>
        </p:spPr>
      </p:pic>
      <p:pic>
        <p:nvPicPr>
          <p:cNvPr id="100" name="Google Shape;100;p14"/>
          <p:cNvPicPr preferRelativeResize="0"/>
          <p:nvPr/>
        </p:nvPicPr>
        <p:blipFill>
          <a:blip r:embed="rId4">
            <a:alphaModFix/>
          </a:blip>
          <a:stretch>
            <a:fillRect/>
          </a:stretch>
        </p:blipFill>
        <p:spPr>
          <a:xfrm>
            <a:off x="6879247" y="4172806"/>
            <a:ext cx="4543425" cy="2447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104" name="Shape 104"/>
        <p:cNvGrpSpPr/>
        <p:nvPr/>
      </p:nvGrpSpPr>
      <p:grpSpPr>
        <a:xfrm>
          <a:off x="0" y="0"/>
          <a:ext cx="0" cy="0"/>
          <a:chOff x="0" y="0"/>
          <a:chExt cx="0" cy="0"/>
        </a:xfrm>
      </p:grpSpPr>
      <p:sp>
        <p:nvSpPr>
          <p:cNvPr id="105" name="Google Shape;105;p15"/>
          <p:cNvSpPr txBox="1"/>
          <p:nvPr/>
        </p:nvSpPr>
        <p:spPr>
          <a:xfrm>
            <a:off x="810600" y="276300"/>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150">
                <a:solidFill>
                  <a:srgbClr val="F8FAFC"/>
                </a:solidFill>
                <a:latin typeface="Inter"/>
                <a:ea typeface="Inter"/>
                <a:cs typeface="Inter"/>
                <a:sym typeface="Inter"/>
              </a:rPr>
              <a:t>Value Proposition</a:t>
            </a:r>
            <a:endParaRPr/>
          </a:p>
        </p:txBody>
      </p:sp>
      <p:sp>
        <p:nvSpPr>
          <p:cNvPr id="106" name="Google Shape;106;p15"/>
          <p:cNvSpPr/>
          <p:nvPr/>
        </p:nvSpPr>
        <p:spPr>
          <a:xfrm>
            <a:off x="581025" y="290262"/>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image.png" id="107" name="Google Shape;107;p15"/>
          <p:cNvPicPr preferRelativeResize="0"/>
          <p:nvPr/>
        </p:nvPicPr>
        <p:blipFill rotWithShape="1">
          <a:blip r:embed="rId3">
            <a:alphaModFix/>
          </a:blip>
          <a:srcRect b="0" l="0" r="0" t="0"/>
          <a:stretch/>
        </p:blipFill>
        <p:spPr>
          <a:xfrm>
            <a:off x="607513" y="1813133"/>
            <a:ext cx="3576099" cy="3742700"/>
          </a:xfrm>
          <a:prstGeom prst="rect">
            <a:avLst/>
          </a:prstGeom>
          <a:noFill/>
          <a:ln>
            <a:noFill/>
          </a:ln>
        </p:spPr>
      </p:pic>
      <p:pic>
        <p:nvPicPr>
          <p:cNvPr descr="image.png" id="108" name="Google Shape;108;p15"/>
          <p:cNvPicPr preferRelativeResize="0"/>
          <p:nvPr/>
        </p:nvPicPr>
        <p:blipFill rotWithShape="1">
          <a:blip r:embed="rId3">
            <a:alphaModFix/>
          </a:blip>
          <a:srcRect b="0" l="0" r="0" t="0"/>
          <a:stretch/>
        </p:blipFill>
        <p:spPr>
          <a:xfrm>
            <a:off x="4294388" y="1813158"/>
            <a:ext cx="3570100" cy="3742700"/>
          </a:xfrm>
          <a:prstGeom prst="rect">
            <a:avLst/>
          </a:prstGeom>
          <a:noFill/>
          <a:ln>
            <a:noFill/>
          </a:ln>
        </p:spPr>
      </p:pic>
      <p:pic>
        <p:nvPicPr>
          <p:cNvPr descr="image.png" id="109" name="Google Shape;109;p15"/>
          <p:cNvPicPr preferRelativeResize="0"/>
          <p:nvPr/>
        </p:nvPicPr>
        <p:blipFill rotWithShape="1">
          <a:blip r:embed="rId3">
            <a:alphaModFix/>
          </a:blip>
          <a:srcRect b="0" l="0" r="0" t="0"/>
          <a:stretch/>
        </p:blipFill>
        <p:spPr>
          <a:xfrm>
            <a:off x="8008388" y="1813133"/>
            <a:ext cx="3576099" cy="3742700"/>
          </a:xfrm>
          <a:prstGeom prst="rect">
            <a:avLst/>
          </a:prstGeom>
          <a:noFill/>
          <a:ln>
            <a:noFill/>
          </a:ln>
        </p:spPr>
      </p:pic>
      <p:pic>
        <p:nvPicPr>
          <p:cNvPr descr="image.png" id="110" name="Google Shape;110;p15"/>
          <p:cNvPicPr preferRelativeResize="0"/>
          <p:nvPr/>
        </p:nvPicPr>
        <p:blipFill rotWithShape="1">
          <a:blip r:embed="rId4">
            <a:alphaModFix/>
          </a:blip>
          <a:srcRect b="0" l="0" r="0" t="0"/>
          <a:stretch/>
        </p:blipFill>
        <p:spPr>
          <a:xfrm>
            <a:off x="732513" y="1965762"/>
            <a:ext cx="1159829" cy="1171427"/>
          </a:xfrm>
          <a:prstGeom prst="rect">
            <a:avLst/>
          </a:prstGeom>
          <a:noFill/>
          <a:ln>
            <a:noFill/>
          </a:ln>
        </p:spPr>
      </p:pic>
      <p:pic>
        <p:nvPicPr>
          <p:cNvPr descr="image.png" id="111" name="Google Shape;111;p15"/>
          <p:cNvPicPr preferRelativeResize="0"/>
          <p:nvPr/>
        </p:nvPicPr>
        <p:blipFill rotWithShape="1">
          <a:blip r:embed="rId5">
            <a:alphaModFix/>
          </a:blip>
          <a:srcRect b="0" l="0" r="0" t="0"/>
          <a:stretch/>
        </p:blipFill>
        <p:spPr>
          <a:xfrm>
            <a:off x="4451238" y="1965769"/>
            <a:ext cx="1159829" cy="1171427"/>
          </a:xfrm>
          <a:prstGeom prst="rect">
            <a:avLst/>
          </a:prstGeom>
          <a:noFill/>
          <a:ln>
            <a:noFill/>
          </a:ln>
        </p:spPr>
      </p:pic>
      <p:pic>
        <p:nvPicPr>
          <p:cNvPr descr="image.png" id="112" name="Google Shape;112;p15"/>
          <p:cNvPicPr preferRelativeResize="0"/>
          <p:nvPr/>
        </p:nvPicPr>
        <p:blipFill rotWithShape="1">
          <a:blip r:embed="rId6">
            <a:alphaModFix/>
          </a:blip>
          <a:srcRect b="0" l="0" r="0" t="0"/>
          <a:stretch/>
        </p:blipFill>
        <p:spPr>
          <a:xfrm>
            <a:off x="8095950" y="1965779"/>
            <a:ext cx="1159829" cy="1171427"/>
          </a:xfrm>
          <a:prstGeom prst="rect">
            <a:avLst/>
          </a:prstGeom>
          <a:noFill/>
          <a:ln>
            <a:noFill/>
          </a:ln>
        </p:spPr>
      </p:pic>
      <p:sp>
        <p:nvSpPr>
          <p:cNvPr id="113" name="Google Shape;113;p15"/>
          <p:cNvSpPr txBox="1"/>
          <p:nvPr/>
        </p:nvSpPr>
        <p:spPr>
          <a:xfrm>
            <a:off x="1980622" y="2164965"/>
            <a:ext cx="20823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8FAFC"/>
                </a:solidFill>
                <a:latin typeface="Poppins"/>
                <a:ea typeface="Poppins"/>
                <a:cs typeface="Poppins"/>
                <a:sym typeface="Poppins"/>
              </a:rPr>
              <a:t>Environmental Impact</a:t>
            </a:r>
            <a:endParaRPr>
              <a:solidFill>
                <a:srgbClr val="F8FAFC"/>
              </a:solidFill>
            </a:endParaRPr>
          </a:p>
        </p:txBody>
      </p:sp>
      <p:sp>
        <p:nvSpPr>
          <p:cNvPr id="114" name="Google Shape;114;p15"/>
          <p:cNvSpPr txBox="1"/>
          <p:nvPr/>
        </p:nvSpPr>
        <p:spPr>
          <a:xfrm>
            <a:off x="789379" y="3397894"/>
            <a:ext cx="3234300" cy="18318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US">
                <a:solidFill>
                  <a:srgbClr val="F8FAFC"/>
                </a:solidFill>
                <a:latin typeface="Lato"/>
                <a:ea typeface="Lato"/>
                <a:cs typeface="Lato"/>
                <a:sym typeface="Lato"/>
              </a:rPr>
              <a:t>Proactive predictions reduce environmental losses by enabling faster response before uncontrolled spread.</a:t>
            </a:r>
            <a:endParaRPr>
              <a:solidFill>
                <a:srgbClr val="F8FAFC"/>
              </a:solidFill>
              <a:latin typeface="Lato"/>
              <a:ea typeface="Lato"/>
              <a:cs typeface="Lato"/>
              <a:sym typeface="Lato"/>
            </a:endParaRPr>
          </a:p>
          <a:p>
            <a:pPr indent="0" lvl="0" marL="0" marR="0" rtl="0" algn="l">
              <a:lnSpc>
                <a:spcPct val="150000"/>
              </a:lnSpc>
              <a:spcBef>
                <a:spcPts val="0"/>
              </a:spcBef>
              <a:spcAft>
                <a:spcPts val="0"/>
              </a:spcAft>
              <a:buNone/>
            </a:pPr>
            <a:r>
              <a:rPr lang="en-US">
                <a:solidFill>
                  <a:srgbClr val="F8FAFC"/>
                </a:solidFill>
                <a:latin typeface="Lato"/>
                <a:ea typeface="Lato"/>
                <a:cs typeface="Lato"/>
                <a:sym typeface="Lato"/>
              </a:rPr>
              <a:t>Fewer hectares burned → lower CO₂ emissions, preserved ecosystems, and reduced long-term regeneration costs.</a:t>
            </a:r>
            <a:endParaRPr>
              <a:solidFill>
                <a:srgbClr val="F8FAFC"/>
              </a:solidFill>
              <a:latin typeface="Lato"/>
              <a:ea typeface="Lato"/>
              <a:cs typeface="Lato"/>
              <a:sym typeface="Lato"/>
            </a:endParaRPr>
          </a:p>
        </p:txBody>
      </p:sp>
      <p:sp>
        <p:nvSpPr>
          <p:cNvPr id="115" name="Google Shape;115;p15"/>
          <p:cNvSpPr txBox="1"/>
          <p:nvPr/>
        </p:nvSpPr>
        <p:spPr>
          <a:xfrm>
            <a:off x="5765713" y="2115632"/>
            <a:ext cx="21756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8FAFC"/>
                </a:solidFill>
                <a:latin typeface="Poppins"/>
                <a:ea typeface="Poppins"/>
                <a:cs typeface="Poppins"/>
                <a:sym typeface="Poppins"/>
              </a:rPr>
              <a:t>Response Efficiency</a:t>
            </a:r>
            <a:endParaRPr>
              <a:solidFill>
                <a:srgbClr val="F8FAFC"/>
              </a:solidFill>
            </a:endParaRPr>
          </a:p>
        </p:txBody>
      </p:sp>
      <p:sp>
        <p:nvSpPr>
          <p:cNvPr id="116" name="Google Shape;116;p15"/>
          <p:cNvSpPr txBox="1"/>
          <p:nvPr/>
        </p:nvSpPr>
        <p:spPr>
          <a:xfrm>
            <a:off x="4444000" y="3470271"/>
            <a:ext cx="3208500" cy="18318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US">
                <a:solidFill>
                  <a:srgbClr val="F8FAFC"/>
                </a:solidFill>
                <a:latin typeface="Lato"/>
                <a:ea typeface="Lato"/>
                <a:cs typeface="Lato"/>
                <a:sym typeface="Lato"/>
              </a:rPr>
              <a:t>Early burned-area forecasts help Civil Protection allocate firefighting teams, helicopters, and ground units efficiently.</a:t>
            </a:r>
            <a:endParaRPr>
              <a:solidFill>
                <a:srgbClr val="F8FAFC"/>
              </a:solidFill>
              <a:latin typeface="Lato"/>
              <a:ea typeface="Lato"/>
              <a:cs typeface="Lato"/>
              <a:sym typeface="Lato"/>
            </a:endParaRPr>
          </a:p>
          <a:p>
            <a:pPr indent="0" lvl="0" marL="0" rtl="0" algn="l">
              <a:lnSpc>
                <a:spcPct val="150000"/>
              </a:lnSpc>
              <a:spcBef>
                <a:spcPts val="0"/>
              </a:spcBef>
              <a:spcAft>
                <a:spcPts val="0"/>
              </a:spcAft>
              <a:buSzPts val="1100"/>
              <a:buNone/>
            </a:pPr>
            <a:r>
              <a:rPr lang="en-US">
                <a:solidFill>
                  <a:srgbClr val="F8FAFC"/>
                </a:solidFill>
                <a:latin typeface="Lato"/>
                <a:ea typeface="Lato"/>
                <a:cs typeface="Lato"/>
                <a:sym typeface="Lato"/>
              </a:rPr>
              <a:t>Better situational awareness during the first critical hours improves containment and reduces operational risk.</a:t>
            </a:r>
            <a:endParaRPr>
              <a:solidFill>
                <a:srgbClr val="F8FAFC"/>
              </a:solidFill>
              <a:latin typeface="Lato"/>
              <a:ea typeface="Lato"/>
              <a:cs typeface="Lato"/>
              <a:sym typeface="Lato"/>
            </a:endParaRPr>
          </a:p>
        </p:txBody>
      </p:sp>
      <p:sp>
        <p:nvSpPr>
          <p:cNvPr id="117" name="Google Shape;117;p15"/>
          <p:cNvSpPr txBox="1"/>
          <p:nvPr/>
        </p:nvSpPr>
        <p:spPr>
          <a:xfrm>
            <a:off x="9487263" y="1998573"/>
            <a:ext cx="19350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8FAFC"/>
                </a:solidFill>
                <a:latin typeface="Poppins"/>
                <a:ea typeface="Poppins"/>
                <a:cs typeface="Poppins"/>
                <a:sym typeface="Poppins"/>
              </a:rPr>
              <a:t>Innovation &amp; Scalability</a:t>
            </a:r>
            <a:endParaRPr>
              <a:solidFill>
                <a:srgbClr val="F8FAFC"/>
              </a:solidFill>
            </a:endParaRPr>
          </a:p>
        </p:txBody>
      </p:sp>
      <p:sp>
        <p:nvSpPr>
          <p:cNvPr id="118" name="Google Shape;118;p15"/>
          <p:cNvSpPr txBox="1"/>
          <p:nvPr/>
        </p:nvSpPr>
        <p:spPr>
          <a:xfrm>
            <a:off x="8135188" y="3236343"/>
            <a:ext cx="3373800" cy="21549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US">
                <a:solidFill>
                  <a:srgbClr val="F8FAFC"/>
                </a:solidFill>
                <a:latin typeface="Lato"/>
                <a:ea typeface="Lato"/>
                <a:cs typeface="Lato"/>
                <a:sym typeface="Lato"/>
              </a:rPr>
              <a:t>The multimodal AI system generalizes across regions where Sentinel-2, Landsat, DEM, ERA5, and infrastructure layers are available.</a:t>
            </a:r>
            <a:endParaRPr>
              <a:solidFill>
                <a:srgbClr val="F8FAFC"/>
              </a:solidFill>
              <a:latin typeface="Lato"/>
              <a:ea typeface="Lato"/>
              <a:cs typeface="Lato"/>
              <a:sym typeface="Lato"/>
            </a:endParaRPr>
          </a:p>
          <a:p>
            <a:pPr indent="0" lvl="0" marL="0" rtl="0" algn="l">
              <a:lnSpc>
                <a:spcPct val="150000"/>
              </a:lnSpc>
              <a:spcBef>
                <a:spcPts val="0"/>
              </a:spcBef>
              <a:spcAft>
                <a:spcPts val="0"/>
              </a:spcAft>
              <a:buSzPts val="1100"/>
              <a:buNone/>
            </a:pPr>
            <a:r>
              <a:rPr lang="en-US">
                <a:solidFill>
                  <a:srgbClr val="F8FAFC"/>
                </a:solidFill>
                <a:latin typeface="Lato"/>
                <a:ea typeface="Lato"/>
                <a:cs typeface="Lato"/>
                <a:sym typeface="Lato"/>
              </a:rPr>
              <a:t>The framework can be replicated globally, providing a reusable template for data-driven wildfire risk management.</a:t>
            </a:r>
            <a:endParaRPr>
              <a:solidFill>
                <a:srgbClr val="F8FAFC"/>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122" name="Shape 122"/>
        <p:cNvGrpSpPr/>
        <p:nvPr/>
      </p:nvGrpSpPr>
      <p:grpSpPr>
        <a:xfrm>
          <a:off x="0" y="0"/>
          <a:ext cx="0" cy="0"/>
          <a:chOff x="0" y="0"/>
          <a:chExt cx="0" cy="0"/>
        </a:xfrm>
      </p:grpSpPr>
      <p:sp>
        <p:nvSpPr>
          <p:cNvPr id="123" name="Google Shape;123;p16"/>
          <p:cNvSpPr/>
          <p:nvPr/>
        </p:nvSpPr>
        <p:spPr>
          <a:xfrm>
            <a:off x="693600" y="4673713"/>
            <a:ext cx="11019300" cy="1371600"/>
          </a:xfrm>
          <a:prstGeom prst="roundRect">
            <a:avLst>
              <a:gd fmla="val 16667" name="adj"/>
            </a:avLst>
          </a:prstGeom>
          <a:solidFill>
            <a:srgbClr val="111E2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4" name="Google Shape;124;p16"/>
          <p:cNvSpPr/>
          <p:nvPr/>
        </p:nvSpPr>
        <p:spPr>
          <a:xfrm>
            <a:off x="693600" y="3070713"/>
            <a:ext cx="11019300" cy="1371600"/>
          </a:xfrm>
          <a:prstGeom prst="roundRect">
            <a:avLst>
              <a:gd fmla="val 16667" name="adj"/>
            </a:avLst>
          </a:prstGeom>
          <a:solidFill>
            <a:srgbClr val="111E2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5" name="Google Shape;125;p16"/>
          <p:cNvSpPr/>
          <p:nvPr/>
        </p:nvSpPr>
        <p:spPr>
          <a:xfrm>
            <a:off x="595325" y="1407100"/>
            <a:ext cx="11019300" cy="1371600"/>
          </a:xfrm>
          <a:prstGeom prst="roundRect">
            <a:avLst>
              <a:gd fmla="val 16667" name="adj"/>
            </a:avLst>
          </a:prstGeom>
          <a:solidFill>
            <a:srgbClr val="111E2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6" name="Google Shape;126;p16"/>
          <p:cNvSpPr txBox="1"/>
          <p:nvPr/>
        </p:nvSpPr>
        <p:spPr>
          <a:xfrm>
            <a:off x="810600" y="477875"/>
            <a:ext cx="11381400" cy="4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150">
                <a:solidFill>
                  <a:srgbClr val="F8FAFC"/>
                </a:solidFill>
                <a:latin typeface="Inter"/>
                <a:ea typeface="Inter"/>
                <a:cs typeface="Inter"/>
                <a:sym typeface="Inter"/>
              </a:rPr>
              <a:t>Research</a:t>
            </a:r>
            <a:r>
              <a:rPr b="1" lang="en-US" sz="3150">
                <a:solidFill>
                  <a:srgbClr val="F8FAFC"/>
                </a:solidFill>
                <a:latin typeface="Inter"/>
                <a:ea typeface="Inter"/>
                <a:cs typeface="Inter"/>
                <a:sym typeface="Inter"/>
              </a:rPr>
              <a:t> Questions</a:t>
            </a:r>
            <a:endParaRPr/>
          </a:p>
        </p:txBody>
      </p:sp>
      <p:sp>
        <p:nvSpPr>
          <p:cNvPr id="127" name="Google Shape;127;p16"/>
          <p:cNvSpPr/>
          <p:nvPr/>
        </p:nvSpPr>
        <p:spPr>
          <a:xfrm>
            <a:off x="581025" y="501123"/>
            <a:ext cx="47700" cy="485700"/>
          </a:xfrm>
          <a:prstGeom prst="rect">
            <a:avLst/>
          </a:prstGeom>
          <a:solidFill>
            <a:srgbClr val="FF57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8" name="Google Shape;128;p16"/>
          <p:cNvSpPr txBox="1"/>
          <p:nvPr/>
        </p:nvSpPr>
        <p:spPr>
          <a:xfrm>
            <a:off x="2637013" y="1759834"/>
            <a:ext cx="8733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8FAFC"/>
                </a:solidFill>
                <a:latin typeface="Inter"/>
                <a:ea typeface="Inter"/>
                <a:cs typeface="Inter"/>
                <a:sym typeface="Inter"/>
              </a:rPr>
              <a:t>Can pre-fire multimodal data predict final burned area with sufficient accuracy to support early emergency decisions? </a:t>
            </a:r>
            <a:endParaRPr b="1" sz="1500">
              <a:solidFill>
                <a:srgbClr val="F8FAFC"/>
              </a:solidFill>
              <a:latin typeface="Inter"/>
              <a:ea typeface="Inter"/>
              <a:cs typeface="Inter"/>
              <a:sym typeface="Inter"/>
            </a:endParaRPr>
          </a:p>
        </p:txBody>
      </p:sp>
      <p:pic>
        <p:nvPicPr>
          <p:cNvPr id="129" name="Google Shape;129;p16"/>
          <p:cNvPicPr preferRelativeResize="0"/>
          <p:nvPr/>
        </p:nvPicPr>
        <p:blipFill rotWithShape="1">
          <a:blip r:embed="rId3">
            <a:alphaModFix/>
          </a:blip>
          <a:srcRect b="6069" l="0" r="0" t="-6069"/>
          <a:stretch/>
        </p:blipFill>
        <p:spPr>
          <a:xfrm>
            <a:off x="870750" y="1542697"/>
            <a:ext cx="1323975" cy="990600"/>
          </a:xfrm>
          <a:prstGeom prst="rect">
            <a:avLst/>
          </a:prstGeom>
          <a:noFill/>
          <a:ln>
            <a:noFill/>
          </a:ln>
        </p:spPr>
      </p:pic>
      <p:sp>
        <p:nvSpPr>
          <p:cNvPr id="130" name="Google Shape;130;p16"/>
          <p:cNvSpPr txBox="1"/>
          <p:nvPr/>
        </p:nvSpPr>
        <p:spPr>
          <a:xfrm>
            <a:off x="2692300" y="3518457"/>
            <a:ext cx="8261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8FAFC"/>
                </a:solidFill>
              </a:rPr>
              <a:t>Why are standard metrics (accuracy) insufficient for spatial wildfire decision-making?</a:t>
            </a:r>
            <a:endParaRPr b="1" sz="1500">
              <a:solidFill>
                <a:srgbClr val="F8FAFC"/>
              </a:solidFill>
            </a:endParaRPr>
          </a:p>
        </p:txBody>
      </p:sp>
      <p:pic>
        <p:nvPicPr>
          <p:cNvPr id="131" name="Google Shape;131;p16"/>
          <p:cNvPicPr preferRelativeResize="0"/>
          <p:nvPr/>
        </p:nvPicPr>
        <p:blipFill>
          <a:blip r:embed="rId4">
            <a:alphaModFix/>
          </a:blip>
          <a:stretch>
            <a:fillRect/>
          </a:stretch>
        </p:blipFill>
        <p:spPr>
          <a:xfrm>
            <a:off x="950975" y="3203470"/>
            <a:ext cx="1323975" cy="990600"/>
          </a:xfrm>
          <a:prstGeom prst="rect">
            <a:avLst/>
          </a:prstGeom>
          <a:noFill/>
          <a:ln>
            <a:noFill/>
          </a:ln>
        </p:spPr>
      </p:pic>
      <p:sp>
        <p:nvSpPr>
          <p:cNvPr id="132" name="Google Shape;132;p16"/>
          <p:cNvSpPr txBox="1"/>
          <p:nvPr/>
        </p:nvSpPr>
        <p:spPr>
          <a:xfrm>
            <a:off x="2692300" y="5128348"/>
            <a:ext cx="845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8FAFC"/>
                </a:solidFill>
              </a:rPr>
              <a:t>which input data modalities contribute most to predictive performance?</a:t>
            </a:r>
            <a:endParaRPr b="1" sz="1500">
              <a:solidFill>
                <a:srgbClr val="F8FAFC"/>
              </a:solidFill>
            </a:endParaRPr>
          </a:p>
        </p:txBody>
      </p:sp>
      <p:pic>
        <p:nvPicPr>
          <p:cNvPr id="133" name="Google Shape;133;p16"/>
          <p:cNvPicPr preferRelativeResize="0"/>
          <p:nvPr/>
        </p:nvPicPr>
        <p:blipFill>
          <a:blip r:embed="rId5">
            <a:alphaModFix/>
          </a:blip>
          <a:stretch>
            <a:fillRect/>
          </a:stretch>
        </p:blipFill>
        <p:spPr>
          <a:xfrm>
            <a:off x="904100" y="4864219"/>
            <a:ext cx="1257300" cy="99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complete re generate the slide and include graphics and images by searching deeply in the internet and your own choice and recommend, also match the them of the slide to the whole presentation, " id="138" name="Google Shape;138;p17"/>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Beautify this slide" id="143" name="Google Shape;143;p18"/>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I loved the way you created the slide, but the text is a bit too sicentific as I compare it to the whole atmosphere of all slides, make it more understandable for classroom," id="148" name="Google Shape;148;p19"/>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0"/>
          <p:cNvPicPr preferRelativeResize="0"/>
          <p:nvPr/>
        </p:nvPicPr>
        <p:blipFill>
          <a:blip r:embed="rId3">
            <a:alphaModFix/>
          </a:blip>
          <a:stretch>
            <a:fillRect/>
          </a:stretch>
        </p:blipFill>
        <p:spPr>
          <a:xfrm>
            <a:off x="0" y="0"/>
            <a:ext cx="12192000" cy="68103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293B"/>
        </a:solidFill>
      </p:bgPr>
    </p:bg>
    <p:spTree>
      <p:nvGrpSpPr>
        <p:cNvPr id="157" name="Shape 157"/>
        <p:cNvGrpSpPr/>
        <p:nvPr/>
      </p:nvGrpSpPr>
      <p:grpSpPr>
        <a:xfrm>
          <a:off x="0" y="0"/>
          <a:ext cx="0" cy="0"/>
          <a:chOff x="0" y="0"/>
          <a:chExt cx="0" cy="0"/>
        </a:xfrm>
      </p:grpSpPr>
      <p:pic>
        <p:nvPicPr>
          <p:cNvPr id="158" name="Google Shape;158;p21" title="Model_architecture.png"/>
          <p:cNvPicPr preferRelativeResize="0"/>
          <p:nvPr/>
        </p:nvPicPr>
        <p:blipFill>
          <a:blip r:embed="rId3">
            <a:alphaModFix/>
          </a:blip>
          <a:stretch>
            <a:fillRect/>
          </a:stretch>
        </p:blipFill>
        <p:spPr>
          <a:xfrm>
            <a:off x="0" y="85475"/>
            <a:ext cx="12192000" cy="66496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